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3"/>
  </p:notes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showGuides="1">
      <p:cViewPr varScale="1">
        <p:scale>
          <a:sx n="73" d="100"/>
          <a:sy n="73" d="100"/>
        </p:scale>
        <p:origin x="12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AF001D-FEA2-4109-8C9F-8AC8E38F1C37}" type="datetimeFigureOut">
              <a:rPr lang="en-US" smtClean="0"/>
              <a:t>12/14/2018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228D00-A453-4D37-8A8A-EADB878BC4AC}" type="slidenum">
              <a:rPr lang="en-US" smtClean="0"/>
              <a:t>‹#›</a:t>
            </a:fld>
            <a:endParaRPr lang="en-US"/>
          </a:p>
        </p:txBody>
      </p:sp>
    </p:spTree>
    <p:extLst>
      <p:ext uri="{BB962C8B-B14F-4D97-AF65-F5344CB8AC3E}">
        <p14:creationId xmlns:p14="http://schemas.microsoft.com/office/powerpoint/2010/main" val="3086588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228D00-A453-4D37-8A8A-EADB878BC4AC}" type="slidenum">
              <a:rPr lang="en-US" smtClean="0"/>
              <a:t>1</a:t>
            </a:fld>
            <a:endParaRPr lang="en-US"/>
          </a:p>
        </p:txBody>
      </p:sp>
    </p:spTree>
    <p:extLst>
      <p:ext uri="{BB962C8B-B14F-4D97-AF65-F5344CB8AC3E}">
        <p14:creationId xmlns:p14="http://schemas.microsoft.com/office/powerpoint/2010/main" val="3145169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9484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7358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2114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6675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3504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944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438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7996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4016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6081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34958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8817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83593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1281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2791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8670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12/13/2018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97709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237346"/>
            <a:ext cx="12096206" cy="1278466"/>
          </a:xfrm>
        </p:spPr>
        <p:txBody>
          <a:bodyPr>
            <a:normAutofit fontScale="90000"/>
          </a:bodyPr>
          <a:lstStyle/>
          <a:p>
            <a:pPr algn="ctr"/>
            <a:r>
              <a:rPr lang="en-US" sz="3600" dirty="0" smtClean="0">
                <a:solidFill>
                  <a:srgbClr val="7030A0"/>
                </a:solidFill>
                <a:latin typeface="Bauhaus 93" panose="04030905020B02020C02" pitchFamily="82" charset="0"/>
              </a:rPr>
              <a:t>A Quick Guide</a:t>
            </a:r>
            <a:r>
              <a:rPr lang="en-US" dirty="0" smtClean="0">
                <a:solidFill>
                  <a:srgbClr val="7030A0"/>
                </a:solidFill>
              </a:rPr>
              <a:t>: </a:t>
            </a:r>
            <a:r>
              <a:rPr lang="en-US" dirty="0" smtClean="0">
                <a:solidFill>
                  <a:srgbClr val="7030A0"/>
                </a:solidFill>
                <a:latin typeface="Broadway" panose="04040905080B02020502" pitchFamily="82" charset="0"/>
              </a:rPr>
              <a:t>Challenges to Expect</a:t>
            </a:r>
            <a:r>
              <a:rPr lang="en-US" dirty="0" smtClean="0"/>
              <a:t/>
            </a:r>
            <a:br>
              <a:rPr lang="en-US" dirty="0" smtClean="0"/>
            </a:br>
            <a:r>
              <a:rPr lang="en-US" dirty="0" smtClean="0">
                <a:solidFill>
                  <a:schemeClr val="tx1"/>
                </a:solidFill>
                <a:latin typeface="Eras Medium ITC" panose="020B0602030504020804" pitchFamily="34" charset="0"/>
              </a:rPr>
              <a:t>The challenges expected to be encountered and how to go about them.</a:t>
            </a:r>
            <a:br>
              <a:rPr lang="en-US" dirty="0" smtClean="0">
                <a:solidFill>
                  <a:schemeClr val="tx1"/>
                </a:solidFill>
                <a:latin typeface="Eras Medium ITC" panose="020B0602030504020804" pitchFamily="34" charset="0"/>
              </a:rPr>
            </a:br>
            <a:r>
              <a:rPr lang="en-US" dirty="0" smtClean="0">
                <a:solidFill>
                  <a:schemeClr val="tx1"/>
                </a:solidFill>
                <a:latin typeface="Eras Medium ITC" panose="020B0602030504020804" pitchFamily="34" charset="0"/>
              </a:rPr>
              <a:t>It has come to my attention that despite the dedication you have put in to help those facing disability, there exists a chance that you will experience perhaps two main challenges while trying to adapt to the work environment and demands. Despite this, this is to help you get acquainted with what you are to face and how to go about it. Many of those who you will be offering your services to originate from different backgrounds thus the need to inform you of how local communities respond to strangers. This is not to mean that you are to be faced with hostility but implying that you may find it somehow different adjusting compared to your initial expectations.</a:t>
            </a:r>
            <a:endParaRPr lang="en-US" dirty="0">
              <a:solidFill>
                <a:schemeClr val="tx1"/>
              </a:solidFill>
              <a:latin typeface="Eras Medium ITC" panose="020B0602030504020804" pitchFamily="34" charset="0"/>
            </a:endParaRPr>
          </a:p>
        </p:txBody>
      </p:sp>
      <p:sp>
        <p:nvSpPr>
          <p:cNvPr id="5" name="Content Placeholder 4"/>
          <p:cNvSpPr>
            <a:spLocks noGrp="1"/>
          </p:cNvSpPr>
          <p:nvPr>
            <p:ph idx="1"/>
          </p:nvPr>
        </p:nvSpPr>
        <p:spPr>
          <a:xfrm>
            <a:off x="6658628" y="2638697"/>
            <a:ext cx="4513541" cy="4062549"/>
          </a:xfrm>
        </p:spPr>
        <p:txBody>
          <a:bodyPr>
            <a:normAutofit lnSpcReduction="10000"/>
          </a:bodyPr>
          <a:lstStyle/>
          <a:p>
            <a:r>
              <a:rPr lang="en-US" dirty="0" smtClean="0">
                <a:solidFill>
                  <a:srgbClr val="0070C0"/>
                </a:solidFill>
                <a:latin typeface="Colonna MT" panose="04020805060202030203" pitchFamily="82" charset="0"/>
              </a:rPr>
              <a:t>Moreover, I expect you to experience some level of challenge in dealing with the families of the disabled students staying at the camp. This is something new in the area thus some will be highly concerned of the wellbeing of their children.</a:t>
            </a:r>
          </a:p>
          <a:p>
            <a:r>
              <a:rPr lang="en-US" dirty="0" smtClean="0">
                <a:solidFill>
                  <a:srgbClr val="0070C0"/>
                </a:solidFill>
                <a:latin typeface="Colonna MT" panose="04020805060202030203" pitchFamily="82" charset="0"/>
              </a:rPr>
              <a:t>Before embarking on your duties as counsellors, it would be advisable to hold brief meeting with these families and inform them of your agendas so as to win their support and trust.</a:t>
            </a:r>
          </a:p>
          <a:p>
            <a:r>
              <a:rPr lang="en-US" dirty="0" smtClean="0">
                <a:solidFill>
                  <a:srgbClr val="0070C0"/>
                </a:solidFill>
                <a:latin typeface="Colonna MT" panose="04020805060202030203" pitchFamily="82" charset="0"/>
              </a:rPr>
              <a:t>Involve these families as much as possible in all programs you implement</a:t>
            </a:r>
            <a:endParaRPr lang="en-US" dirty="0">
              <a:solidFill>
                <a:srgbClr val="0070C0"/>
              </a:solidFill>
              <a:latin typeface="Colonna MT" panose="04020805060202030203" pitchFamily="82" charset="0"/>
            </a:endParaRPr>
          </a:p>
        </p:txBody>
      </p:sp>
      <p:sp>
        <p:nvSpPr>
          <p:cNvPr id="6" name="Text Placeholder 5"/>
          <p:cNvSpPr>
            <a:spLocks noGrp="1"/>
          </p:cNvSpPr>
          <p:nvPr>
            <p:ph type="body" sz="half" idx="2"/>
          </p:nvPr>
        </p:nvSpPr>
        <p:spPr>
          <a:xfrm>
            <a:off x="117565" y="2711755"/>
            <a:ext cx="5656217" cy="2317445"/>
          </a:xfrm>
        </p:spPr>
        <p:txBody>
          <a:bodyPr>
            <a:noAutofit/>
          </a:bodyPr>
          <a:lstStyle/>
          <a:p>
            <a:r>
              <a:rPr lang="en-US" sz="2000" dirty="0" smtClean="0">
                <a:solidFill>
                  <a:srgbClr val="7030A0"/>
                </a:solidFill>
                <a:latin typeface="Chiller" panose="04020404031007020602" pitchFamily="82" charset="0"/>
              </a:rPr>
              <a:t>As camp counsellors, the first challenge may involve dealing with the embodies nature and bodily experiences of the disabled children who will be staying at the camp. Some situations may turn out to be overwhelming unlike others thus expected to act normal so as not to make the affected children feel accepted.</a:t>
            </a:r>
          </a:p>
          <a:p>
            <a:r>
              <a:rPr lang="en-US" sz="2000" dirty="0" smtClean="0">
                <a:solidFill>
                  <a:srgbClr val="7030A0"/>
                </a:solidFill>
                <a:latin typeface="Chiller" panose="04020404031007020602" pitchFamily="82" charset="0"/>
              </a:rPr>
              <a:t>When offering services to the children, try not to be in favor of certain children. This will help the children feel that none is more special or privileged than the other.</a:t>
            </a:r>
            <a:endParaRPr lang="en-US" sz="2000" dirty="0">
              <a:solidFill>
                <a:srgbClr val="7030A0"/>
              </a:solidFill>
              <a:latin typeface="Chiller" panose="04020404031007020602" pitchFamily="82" charset="0"/>
            </a:endParaRPr>
          </a:p>
        </p:txBody>
      </p:sp>
      <p:sp>
        <p:nvSpPr>
          <p:cNvPr id="7" name="Rounded Rectangle 6"/>
          <p:cNvSpPr/>
          <p:nvPr/>
        </p:nvSpPr>
        <p:spPr>
          <a:xfrm>
            <a:off x="431074" y="5381897"/>
            <a:ext cx="4807132" cy="14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Stop">
              <a:avLst/>
            </a:prstTxWarp>
          </a:bodyPr>
          <a:lstStyle/>
          <a:p>
            <a:pPr algn="ctr"/>
            <a:r>
              <a:rPr lang="en-US" dirty="0" smtClean="0">
                <a:latin typeface="Cooper Black" panose="0208090404030B020404" pitchFamily="18" charset="0"/>
              </a:rPr>
              <a:t>With this information, I expect you to fit in and easily </a:t>
            </a:r>
            <a:r>
              <a:rPr lang="en-US" dirty="0">
                <a:latin typeface="Cooper Black" panose="0208090404030B020404" pitchFamily="18" charset="0"/>
              </a:rPr>
              <a:t>adapt </a:t>
            </a:r>
            <a:r>
              <a:rPr lang="en-US" dirty="0" smtClean="0">
                <a:latin typeface="Cooper Black" panose="0208090404030B020404" pitchFamily="18" charset="0"/>
              </a:rPr>
              <a:t>to your work environment.</a:t>
            </a:r>
            <a:endParaRPr lang="en-US" dirty="0">
              <a:latin typeface="Cooper Black" panose="0208090404030B020404" pitchFamily="18" charset="0"/>
            </a:endParaRPr>
          </a:p>
        </p:txBody>
      </p:sp>
    </p:spTree>
    <p:extLst>
      <p:ext uri="{BB962C8B-B14F-4D97-AF65-F5344CB8AC3E}">
        <p14:creationId xmlns:p14="http://schemas.microsoft.com/office/powerpoint/2010/main" val="339003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49</TotalTime>
  <Words>206</Words>
  <Application>Microsoft Office PowerPoint</Application>
  <PresentationFormat>Widescreen</PresentationFormat>
  <Paragraphs>8</Paragraphs>
  <Slides>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vt:i4>
      </vt:variant>
    </vt:vector>
  </HeadingPairs>
  <TitlesOfParts>
    <vt:vector size="12" baseType="lpstr">
      <vt:lpstr>Arial</vt:lpstr>
      <vt:lpstr>Bauhaus 93</vt:lpstr>
      <vt:lpstr>Broadway</vt:lpstr>
      <vt:lpstr>Calibri</vt:lpstr>
      <vt:lpstr>Chiller</vt:lpstr>
      <vt:lpstr>Colonna MT</vt:lpstr>
      <vt:lpstr>Cooper Black</vt:lpstr>
      <vt:lpstr>Eras Medium ITC</vt:lpstr>
      <vt:lpstr>Trebuchet MS</vt:lpstr>
      <vt:lpstr>Wingdings 3</vt:lpstr>
      <vt:lpstr>Facet</vt:lpstr>
      <vt:lpstr>A Quick Guide: Challenges to Expect The challenges expected to be encountered and how to go about them. It has come to my attention that despite the dedication you have put in to help those facing disability, there exists a chance that you will experience perhaps two main challenges while trying to adapt to the work environment and demands. Despite this, this is to help you get acquainted with what you are to face and how to go about it. Many of those who you will be offering your services to originate from different backgrounds thus the need to inform you of how local communities respond to strangers. This is not to mean that you are to be faced with hostility but implying that you may find it somehow different adjusting compared to your initial expectations.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Quick Guide: </dc:title>
  <dc:creator>obadiah</dc:creator>
  <cp:lastModifiedBy>obadiah</cp:lastModifiedBy>
  <cp:revision>21</cp:revision>
  <dcterms:created xsi:type="dcterms:W3CDTF">2018-12-13T20:17:13Z</dcterms:created>
  <dcterms:modified xsi:type="dcterms:W3CDTF">2018-12-13T21:06:16Z</dcterms:modified>
</cp:coreProperties>
</file>